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57" r:id="rId4"/>
    <p:sldId id="258" r:id="rId5"/>
    <p:sldId id="259" r:id="rId6"/>
    <p:sldId id="264" r:id="rId7"/>
    <p:sldId id="263" r:id="rId8"/>
    <p:sldId id="262" r:id="rId9"/>
    <p:sldId id="261" r:id="rId10"/>
    <p:sldId id="266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6"/>
    <p:restoredTop sz="96405"/>
  </p:normalViewPr>
  <p:slideViewPr>
    <p:cSldViewPr snapToGrid="0" snapToObjects="1">
      <p:cViewPr varScale="1">
        <p:scale>
          <a:sx n="111" d="100"/>
          <a:sy n="111" d="100"/>
        </p:scale>
        <p:origin x="108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95A4F9-C632-4FF8-92B1-9D5B8EC27B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BCB67-73EB-4C27-A04E-6A51B55AA9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4D4B3-FD97-4232-9CAB-88381FA76CC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7B878-34BD-45EC-A627-A6D3C02B5B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19D6-58E0-46CE-8033-E8A2D4BD18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116B4-E4C1-4A2B-B506-B7063B36F9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3751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AC272-3D33-4EB9-933A-B785B68A7A46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068834-1C29-4F5D-9C79-CEBC755D93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4234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8359175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4664497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5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185843" y="0"/>
            <a:ext cx="685800" cy="783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46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3" y="1395663"/>
            <a:ext cx="8387669" cy="500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14336" y="15379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18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5" r:id="rId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5000" indent="-277813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1550" indent="-238125" algn="l" defTabSz="457200" rtl="0" eaLnBrk="1" latinLnBrk="0" hangingPunct="1">
        <a:spcBef>
          <a:spcPts val="8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58888" indent="-238125" algn="l" defTabSz="457200" rtl="0" eaLnBrk="1" latinLnBrk="0" hangingPunct="1">
        <a:spcBef>
          <a:spcPts val="4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7813" indent="-238125" algn="l" defTabSz="457200" rtl="0" eaLnBrk="1" latinLnBrk="0" hangingPunct="1">
        <a:spcBef>
          <a:spcPts val="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7E22-0C30-0E4B-B5CD-ED718E8CB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JPEG2000</a:t>
            </a:r>
            <a:br>
              <a:rPr lang="en-US" dirty="0"/>
            </a:br>
            <a:r>
              <a:rPr lang="en-US" sz="2800" dirty="0"/>
              <a:t>Tiles, Subbands, Resolution Levels, Precincts, Code Blocks, etc.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6801-5C95-6D43-8BEC-9AF5AC90C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A. Mayer</a:t>
            </a:r>
          </a:p>
          <a:p>
            <a:r>
              <a:rPr lang="en-US" dirty="0"/>
              <a:t>4/11/21</a:t>
            </a:r>
          </a:p>
        </p:txBody>
      </p:sp>
    </p:spTree>
    <p:extLst>
      <p:ext uri="{BB962C8B-B14F-4D97-AF65-F5344CB8AC3E}">
        <p14:creationId xmlns:p14="http://schemas.microsoft.com/office/powerpoint/2010/main" val="9061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A30E-CF54-F142-8C8E-6C7CCC00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 </a:t>
            </a:r>
            <a:r>
              <a:rPr lang="en-US" sz="2400" b="0" i="1" dirty="0"/>
              <a:t>(again)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A63B-B867-B646-A1FD-0ED269E8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to Resolution Level</a:t>
            </a:r>
          </a:p>
          <a:p>
            <a:pPr marL="292100" lvl="1" indent="0">
              <a:spcBef>
                <a:spcPts val="400"/>
              </a:spcBef>
              <a:buNone/>
            </a:pPr>
            <a:r>
              <a:rPr lang="en-US" i="1" dirty="0"/>
              <a:t>	Component coordinates scaled for resolution level spacing</a:t>
            </a:r>
            <a:endParaRPr lang="en-US" dirty="0"/>
          </a:p>
          <a:p>
            <a:pPr lvl="1"/>
            <a:r>
              <a:rPr lang="en-US" dirty="0"/>
              <a:t>Mapping between subbands and tiles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Each resolution level cuts the number of samples by factor of 2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Physically, subband corners map to to tile corners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Together, these are equivalent to </a:t>
            </a:r>
          </a:p>
          <a:p>
            <a:pPr lvl="1"/>
            <a:r>
              <a:rPr lang="en-US" dirty="0"/>
              <a:t>Tile corner coordinates in resolution level coordinates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/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𝑡𝑟𝑥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blipFill>
                <a:blip r:embed="rId2"/>
                <a:stretch>
                  <a:fillRect l="-787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8101-E9CA-C747-A160-DE4BB265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8" y="1109894"/>
            <a:ext cx="8486325" cy="5340411"/>
          </a:xfrm>
        </p:spPr>
        <p:txBody>
          <a:bodyPr>
            <a:normAutofit/>
          </a:bodyPr>
          <a:lstStyle/>
          <a:p>
            <a:r>
              <a:rPr lang="en-US" dirty="0"/>
              <a:t>Precincts are used to partition tiles at the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precinct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precinct dimensions = 2</a:t>
            </a:r>
            <a:r>
              <a:rPr lang="en-US" baseline="30000" dirty="0"/>
              <a:t>PPx</a:t>
            </a:r>
            <a:r>
              <a:rPr lang="en-US" dirty="0"/>
              <a:t> x 2</a:t>
            </a:r>
            <a:r>
              <a:rPr lang="en-US" baseline="30000" dirty="0"/>
              <a:t>PPy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precincts don’t necessarily align with tiles</a:t>
            </a:r>
          </a:p>
          <a:p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can be uniquely specified for </a:t>
            </a:r>
          </a:p>
          <a:p>
            <a:pPr marL="292100" lvl="1" indent="0">
              <a:spcBef>
                <a:spcPts val="0"/>
              </a:spcBef>
              <a:buNone/>
            </a:pPr>
            <a:r>
              <a:rPr lang="en-US" sz="1800" dirty="0"/>
              <a:t>each tile, component, and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At r = 0,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may be 0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all other r,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must be &gt; 0</a:t>
            </a:r>
          </a:p>
          <a:p>
            <a:pPr lvl="1"/>
            <a:r>
              <a:rPr lang="en-US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Scod</a:t>
            </a:r>
            <a:r>
              <a:rPr lang="en-US" dirty="0"/>
              <a:t>/</a:t>
            </a:r>
            <a:r>
              <a:rPr lang="en-US" dirty="0" err="1"/>
              <a:t>SPcod</a:t>
            </a:r>
            <a:r>
              <a:rPr lang="en-US" dirty="0"/>
              <a:t> define default (PPx,PPy)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Can be specified at either file or tile level</a:t>
            </a:r>
          </a:p>
          <a:p>
            <a:pPr lvl="1"/>
            <a:r>
              <a:rPr lang="en-US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Scoc</a:t>
            </a:r>
            <a:r>
              <a:rPr lang="en-US" dirty="0"/>
              <a:t>/</a:t>
            </a:r>
            <a:r>
              <a:rPr lang="en-US" dirty="0" err="1"/>
              <a:t>SPcoc</a:t>
            </a:r>
            <a:r>
              <a:rPr lang="en-US" dirty="0"/>
              <a:t> define component (PPx,PPy) and</a:t>
            </a:r>
          </a:p>
          <a:p>
            <a:pPr marL="981075" lvl="3" indent="0">
              <a:spcBef>
                <a:spcPts val="200"/>
              </a:spcBef>
              <a:buNone/>
            </a:pPr>
            <a:r>
              <a:rPr lang="en-US" sz="1400" dirty="0"/>
              <a:t>may include distinct values for each resolution level</a:t>
            </a:r>
          </a:p>
          <a:p>
            <a:pPr lvl="2"/>
            <a:r>
              <a:rPr lang="en-US" dirty="0"/>
              <a:t>Can be specified at either file or tile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4A664-B1D3-FC43-ADC5-439488C6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Precincts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97CCDA-A57D-9E4A-AD10-01F353F70EB3}"/>
              </a:ext>
            </a:extLst>
          </p:cNvPr>
          <p:cNvGrpSpPr/>
          <p:nvPr/>
        </p:nvGrpSpPr>
        <p:grpSpPr>
          <a:xfrm>
            <a:off x="5513701" y="1921897"/>
            <a:ext cx="2951203" cy="2322987"/>
            <a:chOff x="4572000" y="2418962"/>
            <a:chExt cx="2951203" cy="232298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F23D9-FE94-294E-BCDB-A6F12A761F44}"/>
                </a:ext>
              </a:extLst>
            </p:cNvPr>
            <p:cNvSpPr/>
            <p:nvPr/>
          </p:nvSpPr>
          <p:spPr>
            <a:xfrm>
              <a:off x="5082717" y="2773392"/>
              <a:ext cx="2440486" cy="1968557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10F2112-88C3-CC49-A5C8-D0ABFD212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1165" y="3615951"/>
              <a:ext cx="731940" cy="551527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65AE1E-1725-3A45-B57D-C092C62D07EF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154C77-5181-1A44-BB13-6C9428142937}"/>
                </a:ext>
              </a:extLst>
            </p:cNvPr>
            <p:cNvCxnSpPr>
              <a:cxnSpLocks/>
            </p:cNvCxnSpPr>
            <p:nvPr/>
          </p:nvCxnSpPr>
          <p:spPr>
            <a:xfrm>
              <a:off x="6070045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057D86-0272-0A4F-8771-552E86129F11}"/>
                </a:ext>
              </a:extLst>
            </p:cNvPr>
            <p:cNvCxnSpPr>
              <a:cxnSpLocks/>
            </p:cNvCxnSpPr>
            <p:nvPr/>
          </p:nvCxnSpPr>
          <p:spPr>
            <a:xfrm>
              <a:off x="6793108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3E7378-0040-8E4C-B570-C8D0BB07EAC1}"/>
                </a:ext>
              </a:extLst>
            </p:cNvPr>
            <p:cNvCxnSpPr>
              <a:cxnSpLocks/>
            </p:cNvCxnSpPr>
            <p:nvPr/>
          </p:nvCxnSpPr>
          <p:spPr>
            <a:xfrm>
              <a:off x="7516171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1B5971D-6C6F-7646-A72D-3A0D326D68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4022" y="3039190"/>
              <a:ext cx="216214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AE49A1-B486-C845-B6E5-3BA7DC97668B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598117"/>
              <a:ext cx="216918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F592CB-7606-3E4A-9690-AD11B2A1D48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157044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010D58-E9D8-4F4C-973E-F6ECC1FD0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715970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78C855-AD01-D544-9F2B-E6BC148703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8482" y="2773392"/>
              <a:ext cx="0" cy="196855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F3FF72-61D7-5D49-87B8-CEF91301B07B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30" y="2773392"/>
              <a:ext cx="9748" cy="1967869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BC19F4-5897-BE49-8E2F-63E58612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040778" y="2773392"/>
              <a:ext cx="0" cy="196855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3441BF-0BFE-9740-80BD-82B81E1D320D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110181"/>
              <a:ext cx="2440487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A5D7D1-DCDE-9349-9CD7-8EB69F79A3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446970"/>
              <a:ext cx="2433455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279A97-6516-8C47-B0EB-C3DFA7F9D054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082716" y="3757671"/>
              <a:ext cx="2440487" cy="26088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53BF0F-2164-6A4A-845A-075658B3E493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120548"/>
              <a:ext cx="2433455" cy="42761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8CD860-1C24-674C-AC12-8FFD961F4188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457337"/>
              <a:ext cx="2440487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5AC997-5733-E041-97F6-D74AB90191A8}"/>
                </a:ext>
              </a:extLst>
            </p:cNvPr>
            <p:cNvCxnSpPr/>
            <p:nvPr/>
          </p:nvCxnSpPr>
          <p:spPr>
            <a:xfrm>
              <a:off x="5082716" y="2669310"/>
              <a:ext cx="65576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BE7198-7989-AE41-BCAC-C4C416143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170" y="2773392"/>
              <a:ext cx="0" cy="3367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13368B-5EB7-DB4C-9FF7-9F6154F8BCD8}"/>
                </a:ext>
              </a:extLst>
            </p:cNvPr>
            <p:cNvSpPr txBox="1"/>
            <p:nvPr/>
          </p:nvSpPr>
          <p:spPr>
            <a:xfrm>
              <a:off x="5143868" y="2418962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2D7EC5-ED17-C544-ACBE-F1F6324BC1CC}"/>
                </a:ext>
              </a:extLst>
            </p:cNvPr>
            <p:cNvSpPr txBox="1"/>
            <p:nvPr/>
          </p:nvSpPr>
          <p:spPr>
            <a:xfrm>
              <a:off x="4572000" y="2810981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C809A-A2F2-354C-991C-7D16D2C9E701}"/>
              </a:ext>
            </a:extLst>
          </p:cNvPr>
          <p:cNvGrpSpPr/>
          <p:nvPr/>
        </p:nvGrpSpPr>
        <p:grpSpPr>
          <a:xfrm>
            <a:off x="6386389" y="5029843"/>
            <a:ext cx="2375869" cy="1688719"/>
            <a:chOff x="2427680" y="5130918"/>
            <a:chExt cx="2375869" cy="16887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21C5F1-CD67-9E40-997B-59EC421C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2427680" y="5136361"/>
              <a:ext cx="2368055" cy="1561779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3E72D97-D242-FE48-A9C8-5E361D18CDC9}"/>
                </a:ext>
              </a:extLst>
            </p:cNvPr>
            <p:cNvGrpSpPr/>
            <p:nvPr/>
          </p:nvGrpSpPr>
          <p:grpSpPr>
            <a:xfrm>
              <a:off x="2435493" y="5130918"/>
              <a:ext cx="2368056" cy="1563053"/>
              <a:chOff x="2435493" y="6124608"/>
              <a:chExt cx="723061" cy="5693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93D3409-B629-1548-97E4-C50CDCD65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72" y="6124608"/>
                <a:ext cx="0" cy="56936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15F5383-EA8A-9A46-892A-8BEEFA8C2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310252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870D9DF-7F04-AF44-8428-8F0C2C4FC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647041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EF378A4-1412-8E4E-8328-F1E443614546}"/>
                </a:ext>
              </a:extLst>
            </p:cNvPr>
            <p:cNvSpPr txBox="1"/>
            <p:nvPr/>
          </p:nvSpPr>
          <p:spPr>
            <a:xfrm>
              <a:off x="2761368" y="520371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054082-D27F-8B43-A271-1960D7C37291}"/>
                </a:ext>
              </a:extLst>
            </p:cNvPr>
            <p:cNvSpPr txBox="1"/>
            <p:nvPr/>
          </p:nvSpPr>
          <p:spPr>
            <a:xfrm>
              <a:off x="3901629" y="521603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CD9B086-D24A-A442-87E4-FFCBD0887F4F}"/>
                </a:ext>
              </a:extLst>
            </p:cNvPr>
            <p:cNvSpPr txBox="1"/>
            <p:nvPr/>
          </p:nvSpPr>
          <p:spPr>
            <a:xfrm>
              <a:off x="2761368" y="58702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2DF24FB-3EE8-AD49-9DCE-CFD8A8E521A0}"/>
                </a:ext>
              </a:extLst>
            </p:cNvPr>
            <p:cNvSpPr txBox="1"/>
            <p:nvPr/>
          </p:nvSpPr>
          <p:spPr>
            <a:xfrm>
              <a:off x="3901629" y="5891893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0C92F06-0CCF-EC41-A770-6ADAE1CE22DD}"/>
                </a:ext>
              </a:extLst>
            </p:cNvPr>
            <p:cNvSpPr txBox="1"/>
            <p:nvPr/>
          </p:nvSpPr>
          <p:spPr>
            <a:xfrm>
              <a:off x="2761368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8758B6A-339F-B44C-87F6-5043CA6539BD}"/>
                </a:ext>
              </a:extLst>
            </p:cNvPr>
            <p:cNvSpPr txBox="1"/>
            <p:nvPr/>
          </p:nvSpPr>
          <p:spPr>
            <a:xfrm>
              <a:off x="3901629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K5</a:t>
              </a:r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8ABC946-BF7E-2843-8D52-2DA63B1529D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373275" y="3670413"/>
            <a:ext cx="197142" cy="136487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1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A777-C9E2-4945-82ED-24DB63FC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DAE7-956E-FF4A-9221-A936999A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249546"/>
            <a:ext cx="4753106" cy="52763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Code blocks are used to partition tiles for coding DWT coefficients 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code block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code block dimensions = 2</a:t>
            </a:r>
            <a:r>
              <a:rPr lang="en-US" baseline="30000" dirty="0"/>
              <a:t>xcb’</a:t>
            </a:r>
            <a:r>
              <a:rPr lang="en-US" dirty="0"/>
              <a:t> x 2</a:t>
            </a:r>
            <a:r>
              <a:rPr lang="en-US" baseline="30000" dirty="0"/>
              <a:t>ycb’</a:t>
            </a:r>
            <a:endParaRPr lang="en-US" dirty="0"/>
          </a:p>
          <a:p>
            <a:r>
              <a:rPr lang="en-US" dirty="0"/>
              <a:t>Precincts contain one or more complete code blocks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min{ </a:t>
            </a:r>
            <a:r>
              <a:rPr lang="en-US" dirty="0" err="1"/>
              <a:t>xcb</a:t>
            </a:r>
            <a:r>
              <a:rPr lang="en-US" dirty="0"/>
              <a:t>, PPx-1 } for r &gt; 0   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 {</a:t>
            </a:r>
            <a:r>
              <a:rPr lang="en-US" dirty="0" err="1"/>
              <a:t>xcb</a:t>
            </a:r>
            <a:r>
              <a:rPr lang="en-US" dirty="0"/>
              <a:t>, </a:t>
            </a:r>
            <a:r>
              <a:rPr lang="en-US" dirty="0" err="1"/>
              <a:t>PPx</a:t>
            </a:r>
            <a:r>
              <a:rPr lang="en-US" dirty="0"/>
              <a:t> } for r=0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= min{ </a:t>
            </a:r>
            <a:r>
              <a:rPr lang="en-US" dirty="0" err="1"/>
              <a:t>ycb</a:t>
            </a:r>
            <a:r>
              <a:rPr lang="en-US" dirty="0"/>
              <a:t>, PPy-1 } for r &gt; 0 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 min {</a:t>
            </a:r>
            <a:r>
              <a:rPr lang="en-US" dirty="0" err="1"/>
              <a:t>ycb</a:t>
            </a:r>
            <a:r>
              <a:rPr lang="en-US" dirty="0"/>
              <a:t>, </a:t>
            </a:r>
            <a:r>
              <a:rPr lang="en-US" dirty="0" err="1"/>
              <a:t>PPy</a:t>
            </a:r>
            <a:r>
              <a:rPr lang="en-US" dirty="0"/>
              <a:t> } for r=0</a:t>
            </a:r>
          </a:p>
          <a:p>
            <a:pPr>
              <a:spcBef>
                <a:spcPts val="1600"/>
              </a:spcBef>
            </a:pPr>
            <a:r>
              <a:rPr lang="en-US" sz="1600" dirty="0" err="1"/>
              <a:t>xcb</a:t>
            </a:r>
            <a:r>
              <a:rPr lang="en-US" sz="1600" dirty="0"/>
              <a:t> and </a:t>
            </a:r>
            <a:r>
              <a:rPr lang="en-US" sz="1600" dirty="0" err="1"/>
              <a:t>ycb</a:t>
            </a:r>
            <a:r>
              <a:rPr lang="en-US" sz="1600" dirty="0"/>
              <a:t> can be specified differently for </a:t>
            </a:r>
            <a:r>
              <a:rPr lang="en-US" dirty="0"/>
              <a:t>each tile and component</a:t>
            </a:r>
            <a:endParaRPr lang="en-US" sz="1400" dirty="0"/>
          </a:p>
          <a:p>
            <a:pPr lvl="1">
              <a:spcBef>
                <a:spcPts val="400"/>
              </a:spcBef>
            </a:pPr>
            <a:r>
              <a:rPr lang="en-US" sz="1400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SPcod</a:t>
            </a:r>
            <a:r>
              <a:rPr lang="en-US" sz="1200" dirty="0"/>
              <a:t> define default (xcb,ycb)</a:t>
            </a:r>
          </a:p>
          <a:p>
            <a:pPr lvl="2">
              <a:spcBef>
                <a:spcPts val="400"/>
              </a:spcBef>
            </a:pPr>
            <a:r>
              <a:rPr lang="en-US" sz="1200" dirty="0"/>
              <a:t>Can be specified at either file or tile level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SPcoc</a:t>
            </a:r>
            <a:r>
              <a:rPr lang="en-US" sz="1200" dirty="0"/>
              <a:t> define component (xcb,ycb)</a:t>
            </a:r>
          </a:p>
          <a:p>
            <a:pPr lvl="2"/>
            <a:r>
              <a:rPr lang="en-US" sz="1200" dirty="0"/>
              <a:t>Can be specified at either file or tile level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97B5F6F-FBCF-5E4C-8E77-B8185870A2C7}"/>
              </a:ext>
            </a:extLst>
          </p:cNvPr>
          <p:cNvGrpSpPr/>
          <p:nvPr/>
        </p:nvGrpSpPr>
        <p:grpSpPr>
          <a:xfrm>
            <a:off x="5785846" y="1247621"/>
            <a:ext cx="2463560" cy="2021963"/>
            <a:chOff x="5477116" y="981587"/>
            <a:chExt cx="2463560" cy="202196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4C2B2BE-E1A3-B94F-98C3-0E75789E98DA}"/>
                </a:ext>
              </a:extLst>
            </p:cNvPr>
            <p:cNvGrpSpPr/>
            <p:nvPr/>
          </p:nvGrpSpPr>
          <p:grpSpPr>
            <a:xfrm>
              <a:off x="5477116" y="983748"/>
              <a:ext cx="2463560" cy="2019802"/>
              <a:chOff x="1758350" y="3783430"/>
              <a:chExt cx="2463560" cy="20198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966E11-1A98-7842-B039-044EFBCB6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3000" contrast="3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36798" y="4625989"/>
                <a:ext cx="731940" cy="55152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F7E171-363C-6141-951C-35ADA23743F3}"/>
                  </a:ext>
                </a:extLst>
              </p:cNvPr>
              <p:cNvSpPr/>
              <p:nvPr/>
            </p:nvSpPr>
            <p:spPr>
              <a:xfrm>
                <a:off x="1758350" y="3783430"/>
                <a:ext cx="2463560" cy="2019802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D64C627-8BEE-1547-A75E-4BB9B415C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0CAA03-556B-3E47-B7F7-970521DC8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678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30EDBD-9440-E047-9D41-3A0590752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8741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3302E4B-E4FB-B44B-B5D6-8C5A6E3AE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804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8AF64A-FD4F-C141-BCA2-EEB7C00A6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9655" y="4049228"/>
                <a:ext cx="216214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B91F03F-E63A-E34C-AD94-127F92B5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608155"/>
                <a:ext cx="216918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BAA84B-182C-7048-A033-463350252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167082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DE155F9-AE98-7549-818C-FF9658AFD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726008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9AA893-A050-4E46-B6F5-CB3D6E62026C}"/>
                  </a:ext>
                </a:extLst>
              </p:cNvPr>
              <p:cNvSpPr/>
              <p:nvPr/>
            </p:nvSpPr>
            <p:spPr>
              <a:xfrm>
                <a:off x="2745676" y="4608153"/>
                <a:ext cx="723061" cy="56936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503ECA12-88A8-384B-B705-732D05FE131F}"/>
                </a:ext>
              </a:extLst>
            </p:cNvPr>
            <p:cNvGrpSpPr/>
            <p:nvPr/>
          </p:nvGrpSpPr>
          <p:grpSpPr>
            <a:xfrm>
              <a:off x="5477116" y="981587"/>
              <a:ext cx="2450108" cy="2019193"/>
              <a:chOff x="5477116" y="981587"/>
              <a:chExt cx="2450108" cy="201919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EEC40E9-70AF-1341-A46B-47ADB439CCAB}"/>
                  </a:ext>
                </a:extLst>
              </p:cNvPr>
              <p:cNvGrpSpPr/>
              <p:nvPr/>
            </p:nvGrpSpPr>
            <p:grpSpPr>
              <a:xfrm>
                <a:off x="5549398" y="981587"/>
                <a:ext cx="2377826" cy="2019192"/>
                <a:chOff x="5455026" y="3821019"/>
                <a:chExt cx="2377826" cy="235752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BBD99E6-DFAB-CD46-8529-D8EA499D3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699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6929E27-8E7D-CE4E-AAD9-BF1DC1C97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294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9140F0-3F8A-A143-ADA4-CF9516CEF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889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1A32B8E-B377-3140-A741-3C3EA720E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01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EEC125-7995-DA4F-9A6D-A19D260C8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496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E87AE1B1-403D-9F45-91C9-F696A0437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091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8C2B251-4B18-2D43-8654-EED2C623C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687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6DFAFFA-FAE7-6848-85EB-1E019C052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7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F63831E-3AC2-CD4A-A81D-ACC7A512D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693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BCE4F79-5590-DF47-AA2C-AE55CC94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288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7D172CC-1AFF-254E-8348-AAB95031D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300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7152A5-BC95-C741-A8BA-4B5B86D5F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895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792D494-F2EA-B542-987A-14E7C7789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90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BEE2923-8E1D-9A4E-93E0-5966CEEF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085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CADCB91-A5C8-7D4C-B564-103ED2BAF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502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664D607-1135-C44B-9864-B053C3E49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297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A028897-03E3-4D41-B493-437661D46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892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13E6AF8-60C7-4940-BC9C-AA356219D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487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130244-1FE7-B34B-80EA-F237AE51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499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52B5397-969D-1245-B82A-090D7D9A4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094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7F13D17-D954-2B42-B1D7-5C7EEA224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690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F89D56C-839D-D646-9DB5-F3F4BA208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285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F7832B-2C2E-8649-ACC1-CBB994C5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3702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761FECD-7FD9-5A40-BDE6-986ECF6E0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898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58209CB-9CA0-2A40-9610-0AF2BBCB9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493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26A89B-A847-364B-8A40-C112CD062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88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16BA0-41C2-784C-9A8A-97B2EF7B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100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A0EFDDF-DEB5-C347-867C-FAE14226B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696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D2AD73B-7A5E-354A-9E91-182605381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291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09AE04-673F-4441-BDC3-DF89443EF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886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766737-EA28-754F-A90B-47ABFB1B9A20}"/>
                  </a:ext>
                </a:extLst>
              </p:cNvPr>
              <p:cNvGrpSpPr/>
              <p:nvPr/>
            </p:nvGrpSpPr>
            <p:grpSpPr>
              <a:xfrm>
                <a:off x="5477116" y="1067791"/>
                <a:ext cx="2433454" cy="1932989"/>
                <a:chOff x="1665803" y="3867473"/>
                <a:chExt cx="3260349" cy="193298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8DF4BA9-183C-844E-9B7A-CB08B56D1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11960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94FFCFC-A2E1-814F-8B4E-99CA86BCE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45577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1EBD944-5935-984C-A451-D8263FF4B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9194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EA52993-1D17-C649-BB9C-F8D5966FA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12811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6D8C96C-F4E0-314B-AF6B-43EB6AFB6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46429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E0DF909-54E6-6948-B5D5-2834C1F9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80046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662598E-0A79-E14D-95D0-CDE28527D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95151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244FC8A-FBB4-3942-9229-C5D4A4D08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8768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B7721E2-7190-3242-90CA-77A49468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62386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0E0D51B-B45B-DD49-8109-7D49C6E79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96003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CB305AF-C9F3-144E-868C-6B134ACC9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9620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9ECA2CD1-35FF-B64B-BEE4-9CC260302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63237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518E5D3-6699-BF44-B740-1854AFA0F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03555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8593FF2-E365-D449-9DDD-7D14ED093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37173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081704A6-82FC-9849-8FC1-B2BED34CB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0790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4664FDA-ED89-0148-92CD-0932987CA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04407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1573834-6538-BD43-9FB0-1EE4CA9E6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38024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663F25C-B413-5B45-A3BD-5CA782EFE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71641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5019D471-5825-454B-8EBA-0A51AFD1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86747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F60CDD5B-8AF2-7E4E-842D-B56031518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0364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5C29A4D-D247-4D49-A2C3-684A99419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53981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FED49CC-F4CB-7844-B26E-6D9A9E271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87598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828794C-A819-CB49-A6D4-FBD9BA7E4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1216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112F69A-9B83-2C48-9FD2-6E5734AAA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54833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C4B7C7C-7F40-C945-BA24-C204F9271D3D}"/>
              </a:ext>
            </a:extLst>
          </p:cNvPr>
          <p:cNvGrpSpPr/>
          <p:nvPr/>
        </p:nvGrpSpPr>
        <p:grpSpPr>
          <a:xfrm>
            <a:off x="5358581" y="3514957"/>
            <a:ext cx="3375634" cy="3188176"/>
            <a:chOff x="5049519" y="3383199"/>
            <a:chExt cx="3375634" cy="3188176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4C08CA7C-ED68-644B-A269-A7BC4E43D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5459018" y="4136436"/>
              <a:ext cx="2368055" cy="1561779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9E91679-A523-8849-A838-EFF9CAE911E1}"/>
                </a:ext>
              </a:extLst>
            </p:cNvPr>
            <p:cNvSpPr/>
            <p:nvPr/>
          </p:nvSpPr>
          <p:spPr>
            <a:xfrm>
              <a:off x="7118350" y="4778375"/>
              <a:ext cx="60325" cy="698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9654E9F-4422-9248-90A0-CCEB24DDD71C}"/>
                </a:ext>
              </a:extLst>
            </p:cNvPr>
            <p:cNvSpPr/>
            <p:nvPr/>
          </p:nvSpPr>
          <p:spPr>
            <a:xfrm>
              <a:off x="7035800" y="4940168"/>
              <a:ext cx="294011" cy="14618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CA668D7B-E84F-6549-9EC9-ADCDCC314E8D}"/>
                </a:ext>
              </a:extLst>
            </p:cNvPr>
            <p:cNvGrpSpPr/>
            <p:nvPr/>
          </p:nvGrpSpPr>
          <p:grpSpPr>
            <a:xfrm>
              <a:off x="5049520" y="3790530"/>
              <a:ext cx="3359573" cy="2357521"/>
              <a:chOff x="5049520" y="3790530"/>
              <a:chExt cx="3359573" cy="2357521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8B5815C-1036-EB4E-9E26-5E49A1085721}"/>
                  </a:ext>
                </a:extLst>
              </p:cNvPr>
              <p:cNvGrpSpPr/>
              <p:nvPr/>
            </p:nvGrpSpPr>
            <p:grpSpPr>
              <a:xfrm>
                <a:off x="5168053" y="3790530"/>
                <a:ext cx="3102187" cy="2357521"/>
                <a:chOff x="5168053" y="3828353"/>
                <a:chExt cx="3102187" cy="2133771"/>
              </a:xfrm>
            </p:grpSpPr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B46E32B5-24A3-FA4A-921E-2E69A33EF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E6DEEAE8-6F12-2642-9EC4-58E6209C6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806C417-6F80-B54F-8ADF-C08B2C48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65AA4CC9-F277-7B4E-B8B2-F54FD3FEC6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B83881F-C6BC-0F4A-B32F-7DD91DDDB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5214862-A4F9-1548-B45F-0DDC8DD79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4C59E24-85C7-DC43-A441-74B427D5B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DFC06C43-6786-D444-838B-B7B0E00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70393915-2E58-7248-84F4-55D7E0784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B6862437-03FE-AD46-9A0D-69858445C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CC332B1-172A-1243-8C8C-AD3A527D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24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727C7AB3-F8F7-B649-9DFE-840AC666189D}"/>
                  </a:ext>
                </a:extLst>
              </p:cNvPr>
              <p:cNvGrpSpPr/>
              <p:nvPr/>
            </p:nvGrpSpPr>
            <p:grpSpPr>
              <a:xfrm>
                <a:off x="5049520" y="3938693"/>
                <a:ext cx="3359573" cy="1991364"/>
                <a:chOff x="5049520" y="3938693"/>
                <a:chExt cx="3359573" cy="1991364"/>
              </a:xfrm>
            </p:grpSpPr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CF2D7DF2-331D-E046-B0E5-87CDBDD92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6292323-7298-AA42-A1E1-5D3B67569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FE48018-CA69-5147-9B88-FF37CB69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C60B843-F8D6-1B43-8FDA-5292247C7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D807333-04A5-D644-9C9D-733E3A79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E11B80C-1803-D74B-94F5-29C24091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57EE9E37-6E84-6A44-ACF6-180B88B5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8D519A-AB95-824F-B35D-1FD7D18A8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A1EE8EA-40FA-C343-B6DB-C1122DEBB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A6DC3264-EB6F-A04A-AB05-9D32BD375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DFAB3A2B-14D7-0844-9506-22866B17F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4AAC78CE-6265-F149-83B8-C1EBD687F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180619BC-1BD5-1148-A7ED-BA5A78A11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93005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E3C44D6-9B74-F64B-9818-D91DA34D7062}"/>
                </a:ext>
              </a:extLst>
            </p:cNvPr>
            <p:cNvGrpSpPr/>
            <p:nvPr/>
          </p:nvGrpSpPr>
          <p:grpSpPr>
            <a:xfrm>
              <a:off x="5049519" y="3790527"/>
              <a:ext cx="3359573" cy="2357523"/>
              <a:chOff x="5049519" y="3790527"/>
              <a:chExt cx="3359573" cy="235752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15A5B04-B492-7040-9F67-B008A2DCCFEB}"/>
                  </a:ext>
                </a:extLst>
              </p:cNvPr>
              <p:cNvGrpSpPr/>
              <p:nvPr/>
            </p:nvGrpSpPr>
            <p:grpSpPr>
              <a:xfrm>
                <a:off x="5322340" y="3790529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76FA66B1-C66E-B54F-B9E6-04EC8DAA3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B153FC8B-DB2A-AB42-B96B-A0BB8D151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CB7AA02F-769A-EC4B-9DA0-3DC2F7B3C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17107126-F9CF-8544-A383-E950F8EBD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0150863E-BC93-A943-AC90-5EE9727C6F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8C05F01-1808-6B4D-872C-4B3F759F1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3498F42-3C86-3648-91C3-C3AC8ADA9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E48C22A3-DDD9-1D4D-AC4B-312025082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4A56C78D-B531-6847-BE14-1A5CB179E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79AD4A43-12CE-CE4F-9481-9808340CB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45EB076-561B-2C4A-93AD-06754506A77E}"/>
                  </a:ext>
                </a:extLst>
              </p:cNvPr>
              <p:cNvGrpSpPr/>
              <p:nvPr/>
            </p:nvGrpSpPr>
            <p:grpSpPr>
              <a:xfrm>
                <a:off x="5049519" y="4024261"/>
                <a:ext cx="3359573" cy="1825417"/>
                <a:chOff x="5049520" y="3938693"/>
                <a:chExt cx="3359573" cy="1825417"/>
              </a:xfrm>
            </p:grpSpPr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522A6A9F-FC1E-974C-8AF8-B35505032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BB96991A-7255-6B4C-8631-BDA79FB1A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CE534643-6400-E545-8417-B0B1357EE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6DFE8892-A504-4F42-B911-C8BD026CA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EE17827F-6128-9241-B5CB-307A07697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40202A8-50D4-5842-9A58-0CC45CD4E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0EF28DB-EAE1-BD42-9B91-296CC6E37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7B274F70-8F2E-6D47-AB29-08B1D3A1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04D778C-6C8D-5143-9D8A-5EF78363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335274C8-2C3F-0F4E-9844-9E6A074AC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0805A4CA-CA4E-AE47-B515-C4C30C82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D7F78598-442E-464B-9F20-D1B0187A3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541F37B0-861F-2F46-8047-18D679311DFC}"/>
                  </a:ext>
                </a:extLst>
              </p:cNvPr>
              <p:cNvGrpSpPr/>
              <p:nvPr/>
            </p:nvGrpSpPr>
            <p:grpSpPr>
              <a:xfrm>
                <a:off x="5404334" y="3790528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9F2D5558-9B54-FA46-B796-BA332F3E8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7B53739B-2F77-8A4F-A427-86CB9D36C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CE58AE2-7C7C-B149-844C-5886F3370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06A6BE2-4EC4-B04D-9CEF-C1EDE6E7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2B3485D5-AA46-3244-A317-C842CB6A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FD50E83F-DAD8-E145-80CB-65A21E880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CB2BAC1-799C-1A4D-986D-A56ABA44C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3835E66D-F763-2245-B94E-D2EB48115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F4E65238-761A-A248-8DE0-1B1F2C740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1474C5B7-9223-EA4E-A060-741D08E0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922427E-3023-2741-970A-77D566424688}"/>
                  </a:ext>
                </a:extLst>
              </p:cNvPr>
              <p:cNvGrpSpPr/>
              <p:nvPr/>
            </p:nvGrpSpPr>
            <p:grpSpPr>
              <a:xfrm>
                <a:off x="5250047" y="3790527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6E68E59-06ED-D349-8B8D-4E89BB190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EF6A07A6-1A39-F242-A260-067A92E75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E6A28A3-A864-B340-8294-D1BF49501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B853FE1-7156-C847-9E64-5978D9E14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533794E4-BF78-5D40-9B10-9D865CB18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2E13533-38F9-B746-902F-3876EAD2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1054E40-1297-3E43-93C8-75848F49F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7AFF64C-6ECD-1940-8FCA-B23A8D0AC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4C056908-A84B-F849-B854-ED534FA14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3A32067-B36A-C347-BC92-D145A27F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75A3BA6-4B45-7A4B-857E-EF8FEF40D958}"/>
                </a:ext>
              </a:extLst>
            </p:cNvPr>
            <p:cNvSpPr txBox="1"/>
            <p:nvPr/>
          </p:nvSpPr>
          <p:spPr>
            <a:xfrm>
              <a:off x="7228992" y="3383199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FF00"/>
                  </a:solidFill>
                </a:rPr>
                <a:t>code block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6124B1A-5C77-E44F-96BA-6BA1F081BC01}"/>
                </a:ext>
              </a:extLst>
            </p:cNvPr>
            <p:cNvSpPr txBox="1"/>
            <p:nvPr/>
          </p:nvSpPr>
          <p:spPr>
            <a:xfrm>
              <a:off x="7222855" y="6263598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precinct</a:t>
              </a:r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0F46214-D329-4F45-9841-0F7220C9924C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H="1" flipV="1">
              <a:off x="7259155" y="5190498"/>
              <a:ext cx="419915" cy="10731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4223F660-044E-5742-9F11-6F177859DBCC}"/>
                </a:ext>
              </a:extLst>
            </p:cNvPr>
            <p:cNvCxnSpPr>
              <a:cxnSpLocks/>
              <a:stCxn id="325" idx="2"/>
            </p:cNvCxnSpPr>
            <p:nvPr/>
          </p:nvCxnSpPr>
          <p:spPr>
            <a:xfrm flipH="1">
              <a:off x="7222855" y="3690976"/>
              <a:ext cx="604218" cy="104185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DA082C16-F6DB-864A-8269-0E1767F1B0FE}"/>
              </a:ext>
            </a:extLst>
          </p:cNvPr>
          <p:cNvCxnSpPr>
            <a:stCxn id="29" idx="2"/>
          </p:cNvCxnSpPr>
          <p:nvPr/>
        </p:nvCxnSpPr>
        <p:spPr>
          <a:xfrm flipH="1">
            <a:off x="7017626" y="2643868"/>
            <a:ext cx="117077" cy="146567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Code-Stream 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Partitioning </a:t>
            </a:r>
            <a:r>
              <a:rPr lang="en-US" sz="3200" b="0" dirty="0"/>
              <a:t>(including </a:t>
            </a:r>
            <a:r>
              <a:rPr lang="en-US" sz="3200" b="0" dirty="0" err="1"/>
              <a:t>subbanding</a:t>
            </a:r>
            <a:r>
              <a:rPr lang="en-US" sz="3200" b="0" dirty="0"/>
              <a:t>)</a:t>
            </a:r>
            <a:endParaRPr lang="en-US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6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E886-4FF2-5145-8B05-9F622CD6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Grid and Image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1F8F-DED3-3340-B9E6-661F3AFB9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Every component, tile, subband, etc. is registered with the overall image via the reference grid.</a:t>
            </a:r>
          </a:p>
          <a:p>
            <a:r>
              <a:rPr lang="en-US" sz="1600" dirty="0"/>
              <a:t>The reference grid is nothing more than the </a:t>
            </a:r>
            <a:r>
              <a:rPr lang="en-US" sz="1600" b="1" dirty="0"/>
              <a:t>global coordinate system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It defines the origin (0,0)</a:t>
            </a:r>
          </a:p>
          <a:p>
            <a:pPr lvl="1"/>
            <a:r>
              <a:rPr lang="en-US" sz="1400" dirty="0"/>
              <a:t>It defines the base spatial axes</a:t>
            </a:r>
          </a:p>
          <a:p>
            <a:pPr lvl="1"/>
            <a:r>
              <a:rPr lang="en-US" sz="1400" dirty="0"/>
              <a:t>Origin is located at top-left corner of the grid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X values (columns) go from left to right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Y values (rows) go from top to bottom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The Image Area is the portion of the reference grid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 that contains imagery</a:t>
            </a:r>
          </a:p>
          <a:p>
            <a:pPr lvl="1"/>
            <a:r>
              <a:rPr lang="en-US" sz="1400" dirty="0"/>
              <a:t>SIZ marker defines the image area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Upper left = (</a:t>
            </a:r>
            <a:r>
              <a:rPr lang="en-US" sz="1200" dirty="0" err="1"/>
              <a:t>XOsiz,YOsiz</a:t>
            </a:r>
            <a:r>
              <a:rPr lang="en-US" sz="1200" dirty="0"/>
              <a:t>)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Lower right = (</a:t>
            </a:r>
            <a:r>
              <a:rPr lang="en-US" sz="1200" dirty="0" err="1"/>
              <a:t>Xsiz</a:t>
            </a:r>
            <a:r>
              <a:rPr lang="en-US" sz="1200" dirty="0"/>
              <a:t>, </a:t>
            </a:r>
            <a:r>
              <a:rPr lang="en-US" sz="1200" dirty="0" err="1"/>
              <a:t>Ysiz</a:t>
            </a:r>
            <a:r>
              <a:rPr lang="en-US" sz="1200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FC66C3-51CB-5A49-9966-1F42CE3E29EF}"/>
              </a:ext>
            </a:extLst>
          </p:cNvPr>
          <p:cNvGrpSpPr/>
          <p:nvPr/>
        </p:nvGrpSpPr>
        <p:grpSpPr>
          <a:xfrm>
            <a:off x="5817866" y="2270284"/>
            <a:ext cx="3008522" cy="2096380"/>
            <a:chOff x="5378515" y="4308902"/>
            <a:chExt cx="3008522" cy="20963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2C2E6D-F85B-2F4B-8929-45428D0DB9D5}"/>
                </a:ext>
              </a:extLst>
            </p:cNvPr>
            <p:cNvCxnSpPr/>
            <p:nvPr/>
          </p:nvCxnSpPr>
          <p:spPr>
            <a:xfrm>
              <a:off x="5767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ED2B98-757E-AA45-91A4-EC0623810FA7}"/>
                </a:ext>
              </a:extLst>
            </p:cNvPr>
            <p:cNvCxnSpPr/>
            <p:nvPr/>
          </p:nvCxnSpPr>
          <p:spPr>
            <a:xfrm>
              <a:off x="5920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14C8E5-882F-CA41-B6AF-2376AF4CC455}"/>
                </a:ext>
              </a:extLst>
            </p:cNvPr>
            <p:cNvCxnSpPr/>
            <p:nvPr/>
          </p:nvCxnSpPr>
          <p:spPr>
            <a:xfrm>
              <a:off x="6072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557DF-A54A-1A41-9F74-414F33B92CB3}"/>
                </a:ext>
              </a:extLst>
            </p:cNvPr>
            <p:cNvCxnSpPr/>
            <p:nvPr/>
          </p:nvCxnSpPr>
          <p:spPr>
            <a:xfrm>
              <a:off x="6224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8D64B7-EF04-2443-9E1E-40F2282ACCF0}"/>
                </a:ext>
              </a:extLst>
            </p:cNvPr>
            <p:cNvCxnSpPr/>
            <p:nvPr/>
          </p:nvCxnSpPr>
          <p:spPr>
            <a:xfrm>
              <a:off x="6377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C42506-1583-4F4A-B8A5-AE10DA71C91D}"/>
                </a:ext>
              </a:extLst>
            </p:cNvPr>
            <p:cNvCxnSpPr/>
            <p:nvPr/>
          </p:nvCxnSpPr>
          <p:spPr>
            <a:xfrm>
              <a:off x="6529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5CF49C-6402-2B43-A6D5-3EB5F5F95AE0}"/>
                </a:ext>
              </a:extLst>
            </p:cNvPr>
            <p:cNvCxnSpPr/>
            <p:nvPr/>
          </p:nvCxnSpPr>
          <p:spPr>
            <a:xfrm>
              <a:off x="6682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FC362-DC2F-3F45-8B41-9524D33E0522}"/>
                </a:ext>
              </a:extLst>
            </p:cNvPr>
            <p:cNvCxnSpPr/>
            <p:nvPr/>
          </p:nvCxnSpPr>
          <p:spPr>
            <a:xfrm>
              <a:off x="6834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C0BA94-0DE6-524D-B528-5025F94E32F1}"/>
                </a:ext>
              </a:extLst>
            </p:cNvPr>
            <p:cNvCxnSpPr/>
            <p:nvPr/>
          </p:nvCxnSpPr>
          <p:spPr>
            <a:xfrm>
              <a:off x="6986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235E7A-326D-C443-942C-1CA2DF2C4D91}"/>
                </a:ext>
              </a:extLst>
            </p:cNvPr>
            <p:cNvCxnSpPr/>
            <p:nvPr/>
          </p:nvCxnSpPr>
          <p:spPr>
            <a:xfrm>
              <a:off x="7139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66C9D2-883A-3443-919D-3BC2B7F5E3C7}"/>
                </a:ext>
              </a:extLst>
            </p:cNvPr>
            <p:cNvCxnSpPr/>
            <p:nvPr/>
          </p:nvCxnSpPr>
          <p:spPr>
            <a:xfrm>
              <a:off x="7291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B6D54B-2C67-2C45-B6A9-5CF39F63D65C}"/>
                </a:ext>
              </a:extLst>
            </p:cNvPr>
            <p:cNvCxnSpPr/>
            <p:nvPr/>
          </p:nvCxnSpPr>
          <p:spPr>
            <a:xfrm>
              <a:off x="7444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5C6C67-366B-D04F-AD80-B35606F85A03}"/>
                </a:ext>
              </a:extLst>
            </p:cNvPr>
            <p:cNvCxnSpPr/>
            <p:nvPr/>
          </p:nvCxnSpPr>
          <p:spPr>
            <a:xfrm>
              <a:off x="7596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4F7180-6403-8F41-83F8-C3E86F7473ED}"/>
                </a:ext>
              </a:extLst>
            </p:cNvPr>
            <p:cNvCxnSpPr/>
            <p:nvPr/>
          </p:nvCxnSpPr>
          <p:spPr>
            <a:xfrm>
              <a:off x="7748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0F9514-F65E-E048-BACF-481B22C7BD33}"/>
                </a:ext>
              </a:extLst>
            </p:cNvPr>
            <p:cNvCxnSpPr/>
            <p:nvPr/>
          </p:nvCxnSpPr>
          <p:spPr>
            <a:xfrm>
              <a:off x="7901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941570-FDA1-054E-9A83-00222BA27B27}"/>
                </a:ext>
              </a:extLst>
            </p:cNvPr>
            <p:cNvCxnSpPr/>
            <p:nvPr/>
          </p:nvCxnSpPr>
          <p:spPr>
            <a:xfrm>
              <a:off x="8053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716A86-02F6-4E45-9E7E-2447F0C36698}"/>
                </a:ext>
              </a:extLst>
            </p:cNvPr>
            <p:cNvCxnSpPr/>
            <p:nvPr/>
          </p:nvCxnSpPr>
          <p:spPr>
            <a:xfrm>
              <a:off x="5767754" y="4572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6F4C96-65A4-DB48-BF94-FB37114654D5}"/>
                </a:ext>
              </a:extLst>
            </p:cNvPr>
            <p:cNvCxnSpPr/>
            <p:nvPr/>
          </p:nvCxnSpPr>
          <p:spPr>
            <a:xfrm>
              <a:off x="5769430" y="4724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0CFDED-936A-D749-8641-98E2D0D6C195}"/>
                </a:ext>
              </a:extLst>
            </p:cNvPr>
            <p:cNvCxnSpPr/>
            <p:nvPr/>
          </p:nvCxnSpPr>
          <p:spPr>
            <a:xfrm>
              <a:off x="5771106" y="4876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20C0E8-3F88-2A40-8A59-24B78D64B793}"/>
                </a:ext>
              </a:extLst>
            </p:cNvPr>
            <p:cNvCxnSpPr/>
            <p:nvPr/>
          </p:nvCxnSpPr>
          <p:spPr>
            <a:xfrm>
              <a:off x="5772782" y="5029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0D22F1-0A75-504B-B67A-E9D52F90D0DD}"/>
                </a:ext>
              </a:extLst>
            </p:cNvPr>
            <p:cNvCxnSpPr/>
            <p:nvPr/>
          </p:nvCxnSpPr>
          <p:spPr>
            <a:xfrm>
              <a:off x="5774458" y="5181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EA7EA3-CDF1-444B-B8C4-9A650D44B06D}"/>
                </a:ext>
              </a:extLst>
            </p:cNvPr>
            <p:cNvCxnSpPr/>
            <p:nvPr/>
          </p:nvCxnSpPr>
          <p:spPr>
            <a:xfrm>
              <a:off x="5776134" y="5334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D63A37-A38A-DD45-BD65-E95827CA1227}"/>
                </a:ext>
              </a:extLst>
            </p:cNvPr>
            <p:cNvCxnSpPr/>
            <p:nvPr/>
          </p:nvCxnSpPr>
          <p:spPr>
            <a:xfrm>
              <a:off x="5777810" y="5486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9FD12E-FB2A-7542-B0DD-565DB4E6707C}"/>
                </a:ext>
              </a:extLst>
            </p:cNvPr>
            <p:cNvCxnSpPr/>
            <p:nvPr/>
          </p:nvCxnSpPr>
          <p:spPr>
            <a:xfrm>
              <a:off x="5779486" y="5638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FA8B51-332D-BF47-9ABD-C603890CAC7B}"/>
                </a:ext>
              </a:extLst>
            </p:cNvPr>
            <p:cNvCxnSpPr/>
            <p:nvPr/>
          </p:nvCxnSpPr>
          <p:spPr>
            <a:xfrm>
              <a:off x="5781162" y="5791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F54041-690E-D640-8181-12DBA0D6066F}"/>
                </a:ext>
              </a:extLst>
            </p:cNvPr>
            <p:cNvCxnSpPr/>
            <p:nvPr/>
          </p:nvCxnSpPr>
          <p:spPr>
            <a:xfrm>
              <a:off x="5782838" y="5943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3D5A5A-1ED0-BF4E-BE90-8EFC589B9597}"/>
                </a:ext>
              </a:extLst>
            </p:cNvPr>
            <p:cNvCxnSpPr/>
            <p:nvPr/>
          </p:nvCxnSpPr>
          <p:spPr>
            <a:xfrm>
              <a:off x="5784514" y="6096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0C5059-934A-4E4A-9BE0-9DBE5801447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152400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27068F3-3B87-D446-9BC9-FBA2568DACD1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6704" cy="15240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BE4A05-DA3B-EE49-9F7F-A3B805E7C5C6}"/>
                </a:ext>
              </a:extLst>
            </p:cNvPr>
            <p:cNvSpPr txBox="1"/>
            <p:nvPr/>
          </p:nvSpPr>
          <p:spPr>
            <a:xfrm>
              <a:off x="5378515" y="430890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98BF01E-1E29-7E4C-BFBB-7A9CB844A740}"/>
              </a:ext>
            </a:extLst>
          </p:cNvPr>
          <p:cNvGrpSpPr/>
          <p:nvPr/>
        </p:nvGrpSpPr>
        <p:grpSpPr>
          <a:xfrm>
            <a:off x="5735527" y="4643368"/>
            <a:ext cx="2952859" cy="1888431"/>
            <a:chOff x="5710729" y="4439162"/>
            <a:chExt cx="2952859" cy="188843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884C623-835C-BF43-B594-D95977004DDA}"/>
                </a:ext>
              </a:extLst>
            </p:cNvPr>
            <p:cNvSpPr txBox="1"/>
            <p:nvPr/>
          </p:nvSpPr>
          <p:spPr>
            <a:xfrm>
              <a:off x="5710729" y="443916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C88F04-1EA3-904C-9454-4BE6DC3A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4305" y="5164702"/>
              <a:ext cx="1373112" cy="915408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0E53DFD-1841-D24C-8CE7-047B6E04B525}"/>
                </a:ext>
              </a:extLst>
            </p:cNvPr>
            <p:cNvSpPr txBox="1"/>
            <p:nvPr/>
          </p:nvSpPr>
          <p:spPr>
            <a:xfrm>
              <a:off x="6227217" y="4909667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</a:t>
              </a:r>
              <a:r>
                <a:rPr lang="en-US" sz="1100" b="1" dirty="0" err="1">
                  <a:solidFill>
                    <a:srgbClr val="FFFF00"/>
                  </a:solidFill>
                </a:rPr>
                <a:t>XOsiz,YOsiz</a:t>
              </a:r>
              <a:r>
                <a:rPr lang="en-US" sz="1100" b="1" dirty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89695DC-9305-384A-80B8-0B29A53F7011}"/>
                </a:ext>
              </a:extLst>
            </p:cNvPr>
            <p:cNvSpPr txBox="1"/>
            <p:nvPr/>
          </p:nvSpPr>
          <p:spPr>
            <a:xfrm>
              <a:off x="7552386" y="6065983"/>
              <a:ext cx="1111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(Xsiz-1,Ysiz-1)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1295BF6-5D7F-45D0-AE67-54223ECF7681}"/>
              </a:ext>
            </a:extLst>
          </p:cNvPr>
          <p:cNvSpPr/>
          <p:nvPr/>
        </p:nvSpPr>
        <p:spPr>
          <a:xfrm>
            <a:off x="6081634" y="4913827"/>
            <a:ext cx="1980581" cy="1370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820B1-4BEE-5948-84DB-1CE284DB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375990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A component is exactly that---a self-contained part of the image.</a:t>
            </a:r>
          </a:p>
          <a:p>
            <a:pPr lvl="1"/>
            <a:r>
              <a:rPr lang="en-US" sz="1400" dirty="0"/>
              <a:t>This is an intentionally vague definition.  It allows for whatever use is needed.</a:t>
            </a:r>
          </a:p>
          <a:p>
            <a:pPr lvl="1"/>
            <a:r>
              <a:rPr lang="en-US" sz="1400" dirty="0"/>
              <a:t>The common theme is that an image is a composite of one or more of its components</a:t>
            </a:r>
          </a:p>
          <a:p>
            <a:r>
              <a:rPr lang="en-US" sz="1600" dirty="0"/>
              <a:t>Examples:</a:t>
            </a:r>
          </a:p>
          <a:p>
            <a:pPr lvl="1"/>
            <a:r>
              <a:rPr lang="en-US" sz="1400" dirty="0"/>
              <a:t>Red, Green, Blue bands of an RGB image</a:t>
            </a:r>
          </a:p>
          <a:p>
            <a:pPr lvl="1"/>
            <a:r>
              <a:rPr lang="en-US" sz="1400" dirty="0"/>
              <a:t>Alpha component as transparency mask</a:t>
            </a:r>
          </a:p>
          <a:p>
            <a:r>
              <a:rPr lang="en-US" sz="1600" dirty="0"/>
              <a:t>SIZ marker segment</a:t>
            </a:r>
          </a:p>
          <a:p>
            <a:pPr lvl="1"/>
            <a:r>
              <a:rPr lang="en-US" sz="1400" dirty="0"/>
              <a:t>Each component is same size and location as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the image area</a:t>
            </a:r>
          </a:p>
          <a:p>
            <a:pPr lvl="1"/>
            <a:r>
              <a:rPr lang="en-US" sz="1400" dirty="0"/>
              <a:t>Pixel spacing (XRsiz,YRsiz) may be different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for each component</a:t>
            </a:r>
          </a:p>
          <a:p>
            <a:pPr lvl="1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5F270-6F28-8A46-9712-D9E05D99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76A249-4999-0246-B23B-DA67008F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19" y="2955004"/>
            <a:ext cx="1418492" cy="985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90AA1EE-19A7-C346-8DB5-F01B56D04086}"/>
              </a:ext>
            </a:extLst>
          </p:cNvPr>
          <p:cNvSpPr txBox="1"/>
          <p:nvPr/>
        </p:nvSpPr>
        <p:spPr>
          <a:xfrm>
            <a:off x="6151681" y="2438398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RGB Image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D10386-CB0B-774A-8605-ECF7FFA5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30" y="5195190"/>
            <a:ext cx="1378378" cy="9579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9DB8496-92A0-DE4D-9E89-020057BF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54" y="5210465"/>
            <a:ext cx="1378378" cy="9579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D8D383A-1DAC-754C-825B-96C548CB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92" y="5209628"/>
            <a:ext cx="1378378" cy="9579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A0C2E45-48BF-2C4A-95A2-EB0BDFE27884}"/>
              </a:ext>
            </a:extLst>
          </p:cNvPr>
          <p:cNvSpPr txBox="1"/>
          <p:nvPr/>
        </p:nvSpPr>
        <p:spPr>
          <a:xfrm>
            <a:off x="4012400" y="495311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28F68E-AE96-3642-B8BB-B371A9411BD3}"/>
              </a:ext>
            </a:extLst>
          </p:cNvPr>
          <p:cNvSpPr txBox="1"/>
          <p:nvPr/>
        </p:nvSpPr>
        <p:spPr>
          <a:xfrm>
            <a:off x="5561437" y="4944245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2A5981-2FBA-6F4C-AE2B-C545C98AFBB7}"/>
              </a:ext>
            </a:extLst>
          </p:cNvPr>
          <p:cNvSpPr txBox="1"/>
          <p:nvPr/>
        </p:nvSpPr>
        <p:spPr>
          <a:xfrm>
            <a:off x="7047740" y="4912191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89AFDD-53A7-DD45-B125-DD3D90E933FF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732819" y="3940856"/>
            <a:ext cx="2485646" cy="1254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E112DC-8D1A-5847-9992-AFAB7EC53F2C}"/>
              </a:ext>
            </a:extLst>
          </p:cNvPr>
          <p:cNvCxnSpPr>
            <a:cxnSpLocks/>
            <a:stCxn id="39" idx="2"/>
            <a:endCxn id="52" idx="0"/>
          </p:cNvCxnSpPr>
          <p:nvPr/>
        </p:nvCxnSpPr>
        <p:spPr>
          <a:xfrm flipH="1">
            <a:off x="6268681" y="3940856"/>
            <a:ext cx="949784" cy="12687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7A4FAB-5786-C648-A96D-E71A82A8C70D}"/>
              </a:ext>
            </a:extLst>
          </p:cNvPr>
          <p:cNvCxnSpPr>
            <a:stCxn id="39" idx="2"/>
            <a:endCxn id="51" idx="0"/>
          </p:cNvCxnSpPr>
          <p:nvPr/>
        </p:nvCxnSpPr>
        <p:spPr>
          <a:xfrm>
            <a:off x="7218465" y="3940856"/>
            <a:ext cx="586078" cy="12696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0CA508-4FAC-EB4B-AA21-55CA348F06E7}"/>
              </a:ext>
            </a:extLst>
          </p:cNvPr>
          <p:cNvSpPr txBox="1"/>
          <p:nvPr/>
        </p:nvSpPr>
        <p:spPr>
          <a:xfrm>
            <a:off x="6807425" y="2689780"/>
            <a:ext cx="122661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(3 components)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1BAADC-76F0-FB49-833C-9483B547155E}"/>
              </a:ext>
            </a:extLst>
          </p:cNvPr>
          <p:cNvSpPr/>
          <p:nvPr/>
        </p:nvSpPr>
        <p:spPr>
          <a:xfrm>
            <a:off x="6258012" y="2664388"/>
            <a:ext cx="1669700" cy="127646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53D9-9FB7-B143-A9C0-6386CFCB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Tiles are used to segment the image for compression</a:t>
            </a:r>
          </a:p>
          <a:p>
            <a:pPr lvl="1"/>
            <a:r>
              <a:rPr lang="en-US" sz="1400" b="1" dirty="0"/>
              <a:t>The conversion of image pixels to a JPEG2000 code-stream occurs at the tile level</a:t>
            </a:r>
          </a:p>
          <a:p>
            <a:pPr lvl="1"/>
            <a:r>
              <a:rPr lang="en-US" sz="1400" dirty="0"/>
              <a:t>The same tiling is used for every component</a:t>
            </a:r>
          </a:p>
          <a:p>
            <a:r>
              <a:rPr lang="en-US" sz="1600" dirty="0"/>
              <a:t>The tiling 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span the entire reference grid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span the entire image area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contain the reference grid origin</a:t>
            </a:r>
          </a:p>
          <a:p>
            <a:r>
              <a:rPr lang="en-US" sz="1600" dirty="0"/>
              <a:t>All tiles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are of the same size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overlap the image area</a:t>
            </a:r>
          </a:p>
          <a:p>
            <a:r>
              <a:rPr lang="en-US" sz="1600" dirty="0"/>
              <a:t>Tiles are numbered in raster order</a:t>
            </a:r>
          </a:p>
          <a:p>
            <a:r>
              <a:rPr lang="en-US" sz="1600" dirty="0"/>
              <a:t>SIZ marker segment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Upper left of 1</a:t>
            </a:r>
            <a:r>
              <a:rPr lang="en-US" sz="1400" baseline="30000" dirty="0"/>
              <a:t>st</a:t>
            </a:r>
            <a:r>
              <a:rPr lang="en-US" sz="1400" dirty="0"/>
              <a:t> tile = (XTOsiz,YTOsiz)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Tile size = (</a:t>
            </a:r>
            <a:r>
              <a:rPr lang="en-US" sz="1400" dirty="0" err="1"/>
              <a:t>XTsiz,YTsiz</a:t>
            </a:r>
            <a:r>
              <a:rPr lang="en-US" sz="14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2C604A-9DAA-5E49-914A-CEFBB7977468}"/>
              </a:ext>
            </a:extLst>
          </p:cNvPr>
          <p:cNvSpPr/>
          <p:nvPr/>
        </p:nvSpPr>
        <p:spPr>
          <a:xfrm>
            <a:off x="5144756" y="4334336"/>
            <a:ext cx="2314969" cy="160401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84DA5-E765-D046-81B2-65DAA458F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7125" y="4654759"/>
            <a:ext cx="1822600" cy="12667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DE34067-D04F-5B47-B96E-006667C36225}"/>
              </a:ext>
            </a:extLst>
          </p:cNvPr>
          <p:cNvCxnSpPr>
            <a:cxnSpLocks/>
          </p:cNvCxnSpPr>
          <p:nvPr/>
        </p:nvCxnSpPr>
        <p:spPr>
          <a:xfrm>
            <a:off x="5409022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983A2B-BB84-2E4C-89C9-753777CDEB87}"/>
              </a:ext>
            </a:extLst>
          </p:cNvPr>
          <p:cNvCxnSpPr>
            <a:cxnSpLocks/>
          </p:cNvCxnSpPr>
          <p:nvPr/>
        </p:nvCxnSpPr>
        <p:spPr>
          <a:xfrm>
            <a:off x="6132085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F3CCEF-7053-B94B-8501-133FDC3147DB}"/>
              </a:ext>
            </a:extLst>
          </p:cNvPr>
          <p:cNvCxnSpPr>
            <a:cxnSpLocks/>
          </p:cNvCxnSpPr>
          <p:nvPr/>
        </p:nvCxnSpPr>
        <p:spPr>
          <a:xfrm>
            <a:off x="6855148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02D4E7-97E9-1241-BE20-385E895AC2BC}"/>
              </a:ext>
            </a:extLst>
          </p:cNvPr>
          <p:cNvCxnSpPr>
            <a:cxnSpLocks/>
          </p:cNvCxnSpPr>
          <p:nvPr/>
        </p:nvCxnSpPr>
        <p:spPr>
          <a:xfrm>
            <a:off x="7578211" y="4452358"/>
            <a:ext cx="0" cy="166096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88735E-9ACD-1841-A391-06CA602FC552}"/>
              </a:ext>
            </a:extLst>
          </p:cNvPr>
          <p:cNvCxnSpPr>
            <a:cxnSpLocks/>
          </p:cNvCxnSpPr>
          <p:nvPr/>
        </p:nvCxnSpPr>
        <p:spPr>
          <a:xfrm>
            <a:off x="5416062" y="4452358"/>
            <a:ext cx="216214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A07FF4-572C-E047-A5CE-7772E9009435}"/>
              </a:ext>
            </a:extLst>
          </p:cNvPr>
          <p:cNvCxnSpPr>
            <a:cxnSpLocks/>
          </p:cNvCxnSpPr>
          <p:nvPr/>
        </p:nvCxnSpPr>
        <p:spPr>
          <a:xfrm>
            <a:off x="5409022" y="5011285"/>
            <a:ext cx="21691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5D5D8B-8A2F-BD41-A2CB-261EF850B9FD}"/>
              </a:ext>
            </a:extLst>
          </p:cNvPr>
          <p:cNvCxnSpPr>
            <a:cxnSpLocks/>
          </p:cNvCxnSpPr>
          <p:nvPr/>
        </p:nvCxnSpPr>
        <p:spPr>
          <a:xfrm>
            <a:off x="5401982" y="5570212"/>
            <a:ext cx="21762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AA8B63-7D67-A949-9F76-A6288C333887}"/>
              </a:ext>
            </a:extLst>
          </p:cNvPr>
          <p:cNvCxnSpPr>
            <a:cxnSpLocks/>
          </p:cNvCxnSpPr>
          <p:nvPr/>
        </p:nvCxnSpPr>
        <p:spPr>
          <a:xfrm>
            <a:off x="5401982" y="6129138"/>
            <a:ext cx="21762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5FDB8D-F0A6-E942-BA04-EAFBA8844B5D}"/>
              </a:ext>
            </a:extLst>
          </p:cNvPr>
          <p:cNvSpPr txBox="1"/>
          <p:nvPr/>
        </p:nvSpPr>
        <p:spPr>
          <a:xfrm>
            <a:off x="5511709" y="461944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C60161-A457-D04C-BCA8-777EF7DEF3BE}"/>
              </a:ext>
            </a:extLst>
          </p:cNvPr>
          <p:cNvSpPr txBox="1"/>
          <p:nvPr/>
        </p:nvSpPr>
        <p:spPr>
          <a:xfrm>
            <a:off x="6176817" y="4599672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DCE4F1-EEDA-7445-A490-231C4639A72E}"/>
              </a:ext>
            </a:extLst>
          </p:cNvPr>
          <p:cNvSpPr txBox="1"/>
          <p:nvPr/>
        </p:nvSpPr>
        <p:spPr>
          <a:xfrm>
            <a:off x="6902047" y="4595789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99266CE-319F-EB4A-8A0E-F00742599834}"/>
              </a:ext>
            </a:extLst>
          </p:cNvPr>
          <p:cNvSpPr txBox="1"/>
          <p:nvPr/>
        </p:nvSpPr>
        <p:spPr>
          <a:xfrm>
            <a:off x="5519417" y="5134896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3F3927-CFEB-064F-A956-7025EF9031F0}"/>
              </a:ext>
            </a:extLst>
          </p:cNvPr>
          <p:cNvSpPr txBox="1"/>
          <p:nvPr/>
        </p:nvSpPr>
        <p:spPr>
          <a:xfrm>
            <a:off x="6184525" y="5115121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314101-DA88-A248-B159-74C43E004B93}"/>
              </a:ext>
            </a:extLst>
          </p:cNvPr>
          <p:cNvSpPr txBox="1"/>
          <p:nvPr/>
        </p:nvSpPr>
        <p:spPr>
          <a:xfrm>
            <a:off x="6909755" y="5111238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3F1E153-EFE3-9B4E-9DAF-CE6347CA4E5D}"/>
              </a:ext>
            </a:extLst>
          </p:cNvPr>
          <p:cNvSpPr txBox="1"/>
          <p:nvPr/>
        </p:nvSpPr>
        <p:spPr>
          <a:xfrm>
            <a:off x="5527125" y="5650345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B2CF3E-46C1-484E-8EF2-A29F2ADB2E46}"/>
              </a:ext>
            </a:extLst>
          </p:cNvPr>
          <p:cNvSpPr txBox="1"/>
          <p:nvPr/>
        </p:nvSpPr>
        <p:spPr>
          <a:xfrm>
            <a:off x="6192233" y="5630570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E4E2F4-41E1-FF4A-9F69-07FFAFA540C8}"/>
              </a:ext>
            </a:extLst>
          </p:cNvPr>
          <p:cNvSpPr txBox="1"/>
          <p:nvPr/>
        </p:nvSpPr>
        <p:spPr>
          <a:xfrm>
            <a:off x="6917463" y="5626687"/>
            <a:ext cx="612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Tile 8</a:t>
            </a:r>
          </a:p>
        </p:txBody>
      </p:sp>
    </p:spTree>
    <p:extLst>
      <p:ext uri="{BB962C8B-B14F-4D97-AF65-F5344CB8AC3E}">
        <p14:creationId xmlns:p14="http://schemas.microsoft.com/office/powerpoint/2010/main" val="93980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D212-F2C4-9748-9CE9-0AF9F4F8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CF2F-3EBE-DA4C-84BF-3AF7D436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185071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Relative to Reference Grid</a:t>
            </a:r>
          </a:p>
          <a:p>
            <a:pPr lvl="1"/>
            <a:r>
              <a:rPr lang="en-US" sz="1400" dirty="0"/>
              <a:t>Number rows/columns in the tile grid</a:t>
            </a:r>
          </a:p>
          <a:p>
            <a:pPr lvl="1">
              <a:spcBef>
                <a:spcPts val="5800"/>
              </a:spcBef>
            </a:pPr>
            <a:r>
              <a:rPr lang="en-US" sz="1400" dirty="0"/>
              <a:t>Tile column (p), row (q), and grid (t) indices:</a:t>
            </a:r>
          </a:p>
          <a:p>
            <a:pPr lvl="1">
              <a:spcBef>
                <a:spcPts val="4600"/>
              </a:spcBef>
            </a:pPr>
            <a:r>
              <a:rPr lang="en-US" sz="1400" dirty="0"/>
              <a:t>Upper left corner grid coordinates for each tile</a:t>
            </a:r>
          </a:p>
          <a:p>
            <a:pPr lvl="1">
              <a:spcBef>
                <a:spcPts val="4000"/>
              </a:spcBef>
            </a:pPr>
            <a:r>
              <a:rPr lang="en-US" sz="1400" dirty="0"/>
              <a:t>Lower left corner grid coordinates for each tile</a:t>
            </a:r>
          </a:p>
          <a:p>
            <a:pPr marL="0" indent="0">
              <a:buNone/>
            </a:pPr>
            <a:endParaRPr lang="en-US" sz="1600" dirty="0"/>
          </a:p>
          <a:p>
            <a:pPr>
              <a:spcBef>
                <a:spcPts val="3400"/>
              </a:spcBef>
            </a:pPr>
            <a:r>
              <a:rPr lang="en-US" sz="1600" dirty="0"/>
              <a:t>Relative to Component </a:t>
            </a:r>
          </a:p>
          <a:p>
            <a:pPr marL="357187" lvl="1" indent="0">
              <a:spcBef>
                <a:spcPts val="0"/>
              </a:spcBef>
              <a:buNone/>
            </a:pPr>
            <a:r>
              <a:rPr lang="en-US" sz="1400" i="1" dirty="0"/>
              <a:t>	Reference grid coordinates scaled by the component pixel spacing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/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𝑋𝑇𝑂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blipFill>
                <a:blip r:embed="rId2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/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𝑡𝑖𝑙𝑒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𝑐𝑜𝑙𝑢𝑚𝑛𝑠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𝑡𝑖𝑙𝑒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𝑐𝑜𝑙𝑢𝑚𝑛𝑠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blipFill>
                <a:blip r:embed="rId3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/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blipFill>
                <a:blip r:embed="rId4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/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blipFill>
                <a:blip r:embed="rId5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/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blipFill>
                <a:blip r:embed="rId6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1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Wavelet Transform </a:t>
            </a:r>
            <a:r>
              <a:rPr lang="en-US" sz="2800" b="0" dirty="0"/>
              <a:t>(DWT)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Before going on to Subbands, we need to discuss the DWT</a:t>
            </a:r>
          </a:p>
          <a:p>
            <a:r>
              <a:rPr lang="en-US" sz="1400" dirty="0"/>
              <a:t>The DWT splits a signal into high and low frequency signals</a:t>
            </a:r>
          </a:p>
          <a:p>
            <a:pPr lvl="1"/>
            <a:r>
              <a:rPr lang="en-US" sz="1200" dirty="0"/>
              <a:t>The new signals each contain half as many samples as the original signal</a:t>
            </a:r>
          </a:p>
          <a:p>
            <a:pPr lvl="1"/>
            <a:r>
              <a:rPr lang="en-US" sz="1200" dirty="0"/>
              <a:t>The low frequency signal contains the coarse form of the original signal</a:t>
            </a:r>
          </a:p>
          <a:p>
            <a:pPr lvl="1"/>
            <a:r>
              <a:rPr lang="en-US" sz="1200" dirty="0"/>
              <a:t>The high frequency signal contains refining detail</a:t>
            </a:r>
          </a:p>
          <a:p>
            <a:r>
              <a:rPr lang="en-US" sz="1400" dirty="0"/>
              <a:t>Subsequent DWT iterations can be applied to the low frequency signal</a:t>
            </a:r>
          </a:p>
          <a:p>
            <a:pPr lvl="1"/>
            <a:r>
              <a:rPr lang="en-US" sz="1200" dirty="0"/>
              <a:t>Results in a  lower fidelity signal that still preserves the coarse form of the original signal + a new level of high frequency refinement</a:t>
            </a:r>
          </a:p>
          <a:p>
            <a:r>
              <a:rPr lang="en-US" sz="1400" dirty="0"/>
              <a:t>Reconstruction of the original signal can be accomplished with Inverse DWT</a:t>
            </a:r>
          </a:p>
          <a:p>
            <a:pPr lvl="1"/>
            <a:r>
              <a:rPr lang="en-US" sz="1200" dirty="0"/>
              <a:t>Exact reconstruction is possible with lossless wavelet</a:t>
            </a:r>
          </a:p>
          <a:p>
            <a:pPr lvl="1"/>
            <a:r>
              <a:rPr lang="en-US" sz="1200" dirty="0"/>
              <a:t>Reasonable facsimile is possible with a lossy wavelet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A770B-036F-684B-A748-D30A628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54" y="1195212"/>
            <a:ext cx="2556136" cy="53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2-Dimensional DWT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DWT of a 2D image is accomplished by two passes</a:t>
            </a:r>
          </a:p>
          <a:p>
            <a:pPr lvl="1"/>
            <a:r>
              <a:rPr lang="en-US" dirty="0"/>
              <a:t>First pass applies DWT to each row</a:t>
            </a:r>
          </a:p>
          <a:p>
            <a:pPr lvl="1"/>
            <a:r>
              <a:rPr lang="en-US" dirty="0"/>
              <a:t>Second applies DWT to each row</a:t>
            </a:r>
          </a:p>
          <a:p>
            <a:pPr lvl="1"/>
            <a:r>
              <a:rPr lang="en-US" dirty="0"/>
              <a:t>Result is 4 new 2D ”images” commonly labeled as LL, HL, LH, HH </a:t>
            </a:r>
          </a:p>
          <a:p>
            <a:pPr lvl="2"/>
            <a:r>
              <a:rPr lang="en-US" dirty="0"/>
              <a:t>L=low frequency, H=high frequency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= horizontal band, 2</a:t>
            </a:r>
            <a:r>
              <a:rPr lang="en-US" baseline="30000" dirty="0"/>
              <a:t>nd</a:t>
            </a:r>
            <a:r>
              <a:rPr lang="en-US" dirty="0"/>
              <a:t> letter = vertical band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5BADD-913B-1947-BDED-AE93BE4D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70" y="3719908"/>
            <a:ext cx="2821197" cy="277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A5130-7EBA-1746-BA27-4E375360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43" y="3719908"/>
            <a:ext cx="2915373" cy="277635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9568D64-7F28-814F-AEB9-829FB944E75A}"/>
              </a:ext>
            </a:extLst>
          </p:cNvPr>
          <p:cNvSpPr/>
          <p:nvPr/>
        </p:nvSpPr>
        <p:spPr>
          <a:xfrm>
            <a:off x="4273666" y="4672484"/>
            <a:ext cx="743578" cy="552659"/>
          </a:xfrm>
          <a:prstGeom prst="rightArrow">
            <a:avLst/>
          </a:prstGeom>
          <a:solidFill>
            <a:srgbClr val="00B050"/>
          </a:solidFill>
          <a:ln>
            <a:solidFill>
              <a:srgbClr val="00964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8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11AD-93E0-7D42-9C0C-9B7414A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531510" cy="646740"/>
          </a:xfrm>
        </p:spPr>
        <p:txBody>
          <a:bodyPr/>
          <a:lstStyle/>
          <a:p>
            <a:r>
              <a:rPr lang="en-US" sz="2400" dirty="0"/>
              <a:t>Subbands, Decomposition and Resolution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C399-6DC4-8C44-9E55-4428FA783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40" y="1099458"/>
            <a:ext cx="8428916" cy="3050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Subbands are result of recursive DWT (discrete waveform transforms)</a:t>
            </a:r>
          </a:p>
          <a:p>
            <a:pPr lvl="1"/>
            <a:r>
              <a:rPr lang="en-US" dirty="0"/>
              <a:t>Commonly shown composited into a single image</a:t>
            </a:r>
          </a:p>
          <a:p>
            <a:r>
              <a:rPr lang="en-US" dirty="0"/>
              <a:t>The resolution level is related to the DWT iteration count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The current DWT iteration is also known as the decomposition level (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r>
              <a:rPr lang="en-US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original image is decomposition level 0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final iteration is decomposition level N</a:t>
            </a:r>
            <a:r>
              <a:rPr lang="en-US" baseline="-25000" dirty="0"/>
              <a:t>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resolution level (r) is simply N</a:t>
            </a:r>
            <a:r>
              <a:rPr lang="en-US" baseline="-25000" dirty="0"/>
              <a:t>L</a:t>
            </a:r>
            <a:r>
              <a:rPr lang="en-US" dirty="0"/>
              <a:t> – 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  <a:p>
            <a:r>
              <a:rPr lang="en-US" dirty="0"/>
              <a:t>Subbands are labeled using decomposition level and 2D frequency band</a:t>
            </a:r>
          </a:p>
          <a:p>
            <a:r>
              <a:rPr lang="en-US" dirty="0"/>
              <a:t>Only LL subband that appears in </a:t>
            </a:r>
            <a:r>
              <a:rPr lang="en-US" sz="2000" dirty="0"/>
              <a:t>JPEG2000</a:t>
            </a:r>
            <a:r>
              <a:rPr lang="en-US" dirty="0"/>
              <a:t> code-stream is N</a:t>
            </a:r>
            <a:r>
              <a:rPr lang="en-US" baseline="-25000" dirty="0"/>
              <a:t>L</a:t>
            </a:r>
            <a:r>
              <a:rPr lang="en-US" dirty="0"/>
              <a:t>LL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All others can be reconstructed from subsequent resolution level subbands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BC89D-E441-4A4C-A1D2-6E406BC2E67A}"/>
              </a:ext>
            </a:extLst>
          </p:cNvPr>
          <p:cNvGrpSpPr/>
          <p:nvPr/>
        </p:nvGrpSpPr>
        <p:grpSpPr>
          <a:xfrm>
            <a:off x="373440" y="4395317"/>
            <a:ext cx="5970370" cy="2009965"/>
            <a:chOff x="483973" y="3310637"/>
            <a:chExt cx="5970370" cy="20099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AEF7B8-12AE-DB46-9D82-95BC72554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973" y="3587636"/>
              <a:ext cx="1765951" cy="17329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F0CDCE-2017-8744-AB86-D56B4160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9000" contrast="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3933" y="3587636"/>
              <a:ext cx="1802182" cy="17329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23317D-28CF-9B44-81EB-6C53E46E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7000" contrast="2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0124" y="3587637"/>
              <a:ext cx="1794219" cy="17329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F57080-AF47-5146-AC12-66F6EB6B0184}"/>
                </a:ext>
              </a:extLst>
            </p:cNvPr>
            <p:cNvSpPr txBox="1"/>
            <p:nvPr/>
          </p:nvSpPr>
          <p:spPr>
            <a:xfrm>
              <a:off x="483973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50D8ED-860B-6446-92C8-106726C9ACD4}"/>
                </a:ext>
              </a:extLst>
            </p:cNvPr>
            <p:cNvSpPr txBox="1"/>
            <p:nvPr/>
          </p:nvSpPr>
          <p:spPr>
            <a:xfrm>
              <a:off x="2500554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C39517-3F43-144A-8F89-3B8E0E4852BE}"/>
                </a:ext>
              </a:extLst>
            </p:cNvPr>
            <p:cNvSpPr txBox="1"/>
            <p:nvPr/>
          </p:nvSpPr>
          <p:spPr>
            <a:xfrm>
              <a:off x="4660124" y="3315366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C61970-7DD8-5A4E-8658-F398557DE95F}"/>
              </a:ext>
            </a:extLst>
          </p:cNvPr>
          <p:cNvGrpSpPr/>
          <p:nvPr/>
        </p:nvGrpSpPr>
        <p:grpSpPr>
          <a:xfrm>
            <a:off x="6780920" y="4652386"/>
            <a:ext cx="1900856" cy="1828800"/>
            <a:chOff x="6780920" y="4652386"/>
            <a:chExt cx="1900856" cy="1828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E2EFDB-58C9-9D4B-8477-7002C64ECE81}"/>
                </a:ext>
              </a:extLst>
            </p:cNvPr>
            <p:cNvSpPr/>
            <p:nvPr/>
          </p:nvSpPr>
          <p:spPr>
            <a:xfrm>
              <a:off x="6852976" y="4652386"/>
              <a:ext cx="1828800" cy="182880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39F5A3-3FED-B048-9779-5781DDC9B404}"/>
                </a:ext>
              </a:extLst>
            </p:cNvPr>
            <p:cNvGrpSpPr/>
            <p:nvPr/>
          </p:nvGrpSpPr>
          <p:grpSpPr>
            <a:xfrm>
              <a:off x="6852976" y="4652386"/>
              <a:ext cx="1828800" cy="1828800"/>
              <a:chOff x="6852976" y="4652386"/>
              <a:chExt cx="1828800" cy="1828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58A3EA6-D77D-1043-930D-00444D1FE52A}"/>
                  </a:ext>
                </a:extLst>
              </p:cNvPr>
              <p:cNvCxnSpPr>
                <a:stCxn id="21" idx="1"/>
                <a:endCxn id="21" idx="3"/>
              </p:cNvCxnSpPr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B3A0D2-3FC5-0848-8F1C-13CC6E0266AB}"/>
                  </a:ext>
                </a:extLst>
              </p:cNvPr>
              <p:cNvCxnSpPr>
                <a:stCxn id="21" idx="0"/>
                <a:endCxn id="21" idx="2"/>
              </p:cNvCxnSpPr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C754C7-8C87-1C44-B472-54EAF76C9514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3105DA4-A863-074E-930C-1FF3FA7E977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604BD33-E824-6A43-975C-0E6BF63669FD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C74EC-310A-7143-A423-79750E608090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AE1B23E-2F44-0446-B05C-51350E972712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8EE8D4-8BC1-FD4D-A5F9-DDAF47C06C86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CA2BF-8528-3F48-829B-D782E3F7C040}"/>
                </a:ext>
              </a:extLst>
            </p:cNvPr>
            <p:cNvGrpSpPr/>
            <p:nvPr/>
          </p:nvGrpSpPr>
          <p:grpSpPr>
            <a:xfrm>
              <a:off x="6852977" y="4652387"/>
              <a:ext cx="457192" cy="457196"/>
              <a:chOff x="6852976" y="4652386"/>
              <a:chExt cx="1828800" cy="18288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B9BCE2-2DCF-BF4E-AC6E-56E54175383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9AD716-42A4-2344-9FD1-E48AC369E9AF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E936B9-3839-9A42-AA62-5A9414665BA1}"/>
                </a:ext>
              </a:extLst>
            </p:cNvPr>
            <p:cNvSpPr txBox="1"/>
            <p:nvPr/>
          </p:nvSpPr>
          <p:spPr>
            <a:xfrm>
              <a:off x="6780920" y="4657406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9501B8-550C-2447-934C-D5B2F3FBD2EB}"/>
                </a:ext>
              </a:extLst>
            </p:cNvPr>
            <p:cNvSpPr txBox="1"/>
            <p:nvPr/>
          </p:nvSpPr>
          <p:spPr>
            <a:xfrm>
              <a:off x="7003994" y="4672316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AFC15-2E2C-624C-87F5-FA22588BEA45}"/>
                </a:ext>
              </a:extLst>
            </p:cNvPr>
            <p:cNvSpPr txBox="1"/>
            <p:nvPr/>
          </p:nvSpPr>
          <p:spPr>
            <a:xfrm>
              <a:off x="6782598" y="4870095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D3BC04-66A2-184E-A881-C244672D6CAD}"/>
                </a:ext>
              </a:extLst>
            </p:cNvPr>
            <p:cNvSpPr txBox="1"/>
            <p:nvPr/>
          </p:nvSpPr>
          <p:spPr>
            <a:xfrm>
              <a:off x="6975528" y="4885005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BD2CAB-E9A7-4746-BFE8-BBD5054C1158}"/>
                </a:ext>
              </a:extLst>
            </p:cNvPr>
            <p:cNvSpPr txBox="1"/>
            <p:nvPr/>
          </p:nvSpPr>
          <p:spPr>
            <a:xfrm>
              <a:off x="7338635" y="4754024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7EC8E0-CD8F-5B48-A253-2859F634E308}"/>
                </a:ext>
              </a:extLst>
            </p:cNvPr>
            <p:cNvSpPr txBox="1"/>
            <p:nvPr/>
          </p:nvSpPr>
          <p:spPr>
            <a:xfrm>
              <a:off x="8023223" y="499705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BA05A9-86E0-5E4A-9E6B-3D83F37937A8}"/>
                </a:ext>
              </a:extLst>
            </p:cNvPr>
            <p:cNvSpPr txBox="1"/>
            <p:nvPr/>
          </p:nvSpPr>
          <p:spPr>
            <a:xfrm>
              <a:off x="8016220" y="5871541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5B755-4CBD-B643-BC59-2CCA20518882}"/>
                </a:ext>
              </a:extLst>
            </p:cNvPr>
            <p:cNvSpPr txBox="1"/>
            <p:nvPr/>
          </p:nvSpPr>
          <p:spPr>
            <a:xfrm>
              <a:off x="7107245" y="585398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1LH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454F73-343C-8C4F-91DE-623C0650A52C}"/>
                </a:ext>
              </a:extLst>
            </p:cNvPr>
            <p:cNvSpPr txBox="1"/>
            <p:nvPr/>
          </p:nvSpPr>
          <p:spPr>
            <a:xfrm>
              <a:off x="6880236" y="5244411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2LH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005F25-67FA-C844-B30C-1C705489BB56}"/>
                </a:ext>
              </a:extLst>
            </p:cNvPr>
            <p:cNvSpPr txBox="1"/>
            <p:nvPr/>
          </p:nvSpPr>
          <p:spPr>
            <a:xfrm>
              <a:off x="7308582" y="5212934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73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1409</TotalTime>
  <Words>1167</Words>
  <Application>Microsoft Office PowerPoint</Application>
  <PresentationFormat>On-screen Show (4:3)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Cambria Math</vt:lpstr>
      <vt:lpstr>Century Gothic</vt:lpstr>
      <vt:lpstr>Wingdings 3</vt:lpstr>
      <vt:lpstr>Ion</vt:lpstr>
      <vt:lpstr>JPEG2000 Tiles, Subbands, Resolution Levels, Precincts, Code Blocks, etc.</vt:lpstr>
      <vt:lpstr>Image Partitioning (including subbanding)</vt:lpstr>
      <vt:lpstr>Reference Grid and Image Area</vt:lpstr>
      <vt:lpstr>Components</vt:lpstr>
      <vt:lpstr>Tiles</vt:lpstr>
      <vt:lpstr>Tile Corner Coordinates </vt:lpstr>
      <vt:lpstr>Discrete Wavelet Transform (DWT)</vt:lpstr>
      <vt:lpstr>2-Dimensional DWT</vt:lpstr>
      <vt:lpstr>Subbands, Decomposition and Resolution Levels</vt:lpstr>
      <vt:lpstr>Tile Corner Coordinates (again)</vt:lpstr>
      <vt:lpstr>Precincts</vt:lpstr>
      <vt:lpstr>Code Blocks</vt:lpstr>
      <vt:lpstr>Code-Stream 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JPEG2000 Tiles, Subbands, Resolution Levels, Precincts, Code Blocks, etc.</dc:title>
  <dc:creator>Mike Mayer</dc:creator>
  <cp:keywords>Unrestricted</cp:keywords>
  <cp:lastModifiedBy>Mayer, Michael A (US N-SPHERE OF INFLUENCE)</cp:lastModifiedBy>
  <cp:revision>21</cp:revision>
  <dcterms:created xsi:type="dcterms:W3CDTF">2021-04-11T13:18:27Z</dcterms:created>
  <dcterms:modified xsi:type="dcterms:W3CDTF">2021-04-12T17:28:02Z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M SIP Document Sensitivity">
    <vt:lpwstr/>
  </property>
  <property fmtid="{D5CDD505-2E9C-101B-9397-08002B2CF9AE}" pid="3" name="Document Author">
    <vt:lpwstr>US\n91853</vt:lpwstr>
  </property>
  <property fmtid="{D5CDD505-2E9C-101B-9397-08002B2CF9AE}" pid="4" name="Document Sensitivity">
    <vt:lpwstr>1</vt:lpwstr>
  </property>
  <property fmtid="{D5CDD505-2E9C-101B-9397-08002B2CF9AE}" pid="5" name="ThirdParty">
    <vt:lpwstr/>
  </property>
  <property fmtid="{D5CDD505-2E9C-101B-9397-08002B2CF9AE}" pid="6" name="OCI Restriction">
    <vt:bool>false</vt:bool>
  </property>
  <property fmtid="{D5CDD505-2E9C-101B-9397-08002B2CF9AE}" pid="7" name="OCI Additional Info">
    <vt:lpwstr/>
  </property>
  <property fmtid="{D5CDD505-2E9C-101B-9397-08002B2CF9AE}" pid="8" name="Allow Header Overwrite">
    <vt:bool>true</vt:bool>
  </property>
  <property fmtid="{D5CDD505-2E9C-101B-9397-08002B2CF9AE}" pid="9" name="Allow Footer Overwrite">
    <vt:bool>true</vt:bool>
  </property>
  <property fmtid="{D5CDD505-2E9C-101B-9397-08002B2CF9AE}" pid="10" name="Multiple Selected">
    <vt:lpwstr>-1</vt:lpwstr>
  </property>
  <property fmtid="{D5CDD505-2E9C-101B-9397-08002B2CF9AE}" pid="11" name="SIPLongWording">
    <vt:lpwstr>_x000d_
_x000d_
</vt:lpwstr>
  </property>
  <property fmtid="{D5CDD505-2E9C-101B-9397-08002B2CF9AE}" pid="12" name="ExpCountry">
    <vt:lpwstr/>
  </property>
</Properties>
</file>